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5" r:id="rId12"/>
    <p:sldId id="263" r:id="rId13"/>
    <p:sldId id="292" r:id="rId14"/>
    <p:sldId id="264" r:id="rId15"/>
    <p:sldId id="265" r:id="rId16"/>
    <p:sldId id="266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q89udThJDU7MNa+AsLzwOOlG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694"/>
  </p:normalViewPr>
  <p:slideViewPr>
    <p:cSldViewPr snapToGrid="0">
      <p:cViewPr varScale="1">
        <p:scale>
          <a:sx n="109" d="100"/>
          <a:sy n="109" d="100"/>
        </p:scale>
        <p:origin x="169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cf0f51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cf0f5160_0_4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54cf0f5160_0_4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83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45beae8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45beae88c_0_1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45beae88c_0_1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5beae88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5beae88c_0_4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45beae88c_0_4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6475dfaa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6475dfaa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D5CEAD00-FB26-57BA-044B-CF34C259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>
            <a:extLst>
              <a:ext uri="{FF2B5EF4-FFF2-40B4-BE49-F238E27FC236}">
                <a16:creationId xmlns:a16="http://schemas.microsoft.com/office/drawing/2014/main" id="{08A25C72-4838-56AA-42CC-FA9695731B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14:notes">
            <a:extLst>
              <a:ext uri="{FF2B5EF4-FFF2-40B4-BE49-F238E27FC236}">
                <a16:creationId xmlns:a16="http://schemas.microsoft.com/office/drawing/2014/main" id="{172ED214-16CA-0841-425A-1A472AC294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98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>
  <p:cSld name="Titeldia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8" descr="Iselinge dia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2088" y="5516563"/>
            <a:ext cx="903287" cy="89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8" descr="voorblad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052091" y="1772816"/>
            <a:ext cx="64722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052091" y="2534816"/>
            <a:ext cx="64722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ftr" idx="11"/>
          </p:nvPr>
        </p:nvSpPr>
        <p:spPr>
          <a:xfrm>
            <a:off x="1052091" y="5581228"/>
            <a:ext cx="64722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1"/>
          </p:nvPr>
        </p:nvSpPr>
        <p:spPr>
          <a:xfrm rot="5400000">
            <a:off x="2481263" y="474663"/>
            <a:ext cx="4694237" cy="711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title"/>
          </p:nvPr>
        </p:nvSpPr>
        <p:spPr>
          <a:xfrm rot="5400000">
            <a:off x="4783138" y="2776538"/>
            <a:ext cx="5430837" cy="177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1"/>
          </p:nvPr>
        </p:nvSpPr>
        <p:spPr>
          <a:xfrm rot="5400000">
            <a:off x="1146969" y="1072357"/>
            <a:ext cx="5430837" cy="51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2 inhoudselementen" type="txAndTwoObj">
  <p:cSld name="TEXT_AND_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348297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2"/>
          </p:nvPr>
        </p:nvSpPr>
        <p:spPr>
          <a:xfrm>
            <a:off x="4903788" y="1687513"/>
            <a:ext cx="3484562" cy="22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body" idx="3"/>
          </p:nvPr>
        </p:nvSpPr>
        <p:spPr>
          <a:xfrm>
            <a:off x="4903788" y="4110038"/>
            <a:ext cx="3484562" cy="227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348297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2"/>
          </p:nvPr>
        </p:nvSpPr>
        <p:spPr>
          <a:xfrm>
            <a:off x="4903788" y="1687513"/>
            <a:ext cx="3484562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95D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95D7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2" name="Google Shape;12;p37" descr="volgblad.pd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kans.nl/programma/world-teach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ganala.nu/projecten-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Femke.bijen@iselinge.nl" TargetMode="External"/><Relationship Id="rId7" Type="http://schemas.openxmlformats.org/officeDocument/2006/relationships/hyperlink" Target="mailto:Jeroen.luesink@iselinge.nl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rin.walterbos@iselinge.nl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Beau.tebrake@iselinge.nl" TargetMode="External"/><Relationship Id="rId10" Type="http://schemas.openxmlformats.org/officeDocument/2006/relationships/image" Target="../media/image7.jpeg"/><Relationship Id="rId4" Type="http://schemas.openxmlformats.org/officeDocument/2006/relationships/hyperlink" Target="mailto:Mandy.blok@iselinge.nl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1170372" y="2141832"/>
            <a:ext cx="64722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Voorlichting aan </a:t>
            </a:r>
            <a:br>
              <a:rPr lang="nl-NL" dirty="0"/>
            </a:br>
            <a:r>
              <a:rPr lang="nl-NL" dirty="0"/>
              <a:t>VT2 over VT3</a:t>
            </a:r>
            <a:endParaRPr dirty="0"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015366" y="3844911"/>
            <a:ext cx="64722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Trebuchet MS"/>
              <a:buNone/>
            </a:pPr>
            <a:r>
              <a:rPr lang="nl-NL" dirty="0"/>
              <a:t>Studiejaar 2025-2026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Font typeface="Trebuchet MS"/>
              <a:buNone/>
            </a:pPr>
            <a:r>
              <a:rPr lang="nl-NL" dirty="0"/>
              <a:t>Informatie over stage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600" dirty="0">
                <a:latin typeface="Trebuchet MS" panose="020B0603020202020204" pitchFamily="34" charset="0"/>
              </a:rPr>
              <a:t>Hoe schrijf je een goede sollicitatiebrief? Zie </a:t>
            </a:r>
            <a:r>
              <a:rPr lang="nl-NL" sz="2600" dirty="0" err="1">
                <a:latin typeface="Trebuchet MS" panose="020B0603020202020204" pitchFamily="34" charset="0"/>
              </a:rPr>
              <a:t>powerpoint</a:t>
            </a:r>
            <a:r>
              <a:rPr lang="nl-NL" sz="2600" dirty="0">
                <a:latin typeface="Trebuchet MS" panose="020B0603020202020204" pitchFamily="34" charset="0"/>
              </a:rPr>
              <a:t> in #</a:t>
            </a:r>
            <a:r>
              <a:rPr lang="nl-NL" sz="2600" dirty="0" err="1">
                <a:latin typeface="Trebuchet MS" panose="020B0603020202020204" pitchFamily="34" charset="0"/>
              </a:rPr>
              <a:t>OnderwijsOnline</a:t>
            </a:r>
            <a:br>
              <a:rPr lang="nl-NL" sz="2600" dirty="0">
                <a:latin typeface="Trebuchet MS" panose="020B0603020202020204" pitchFamily="34" charset="0"/>
                <a:ea typeface="Consolas"/>
                <a:cs typeface="Consolas"/>
                <a:sym typeface="Consolas"/>
              </a:rPr>
            </a:br>
            <a:endParaRPr dirty="0">
              <a:latin typeface="Trebuchet MS" panose="020B0603020202020204" pitchFamily="34" charset="0"/>
            </a:endParaRPr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nl-NL" sz="2600" dirty="0">
                <a:latin typeface="Trebuchet MS" panose="020B0603020202020204" pitchFamily="34" charset="0"/>
              </a:rPr>
              <a:t>Hoe voer ik een goed sollicitatiegesprek? </a:t>
            </a:r>
            <a:br>
              <a:rPr lang="nl-NL" sz="2600" dirty="0">
                <a:latin typeface="Trebuchet MS" panose="020B0603020202020204" pitchFamily="34" charset="0"/>
              </a:rPr>
            </a:br>
            <a:r>
              <a:rPr lang="nl-NL" sz="2600" dirty="0">
                <a:latin typeface="Trebuchet MS" panose="020B0603020202020204" pitchFamily="34" charset="0"/>
              </a:rPr>
              <a:t>De sollicitatiegesprekken gaan volgens de STARR methode, deze staat in </a:t>
            </a:r>
            <a:r>
              <a:rPr lang="nl-NL" sz="2600" dirty="0" err="1">
                <a:latin typeface="Trebuchet MS" panose="020B0603020202020204" pitchFamily="34" charset="0"/>
              </a:rPr>
              <a:t>OnderwijsOnline</a:t>
            </a:r>
            <a:endParaRPr sz="2600" dirty="0">
              <a:latin typeface="Trebuchet MS" panose="020B0603020202020204" pitchFamily="34" charset="0"/>
            </a:endParaRPr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nl-NL" sz="2600" dirty="0">
                <a:latin typeface="Trebuchet MS" panose="020B0603020202020204" pitchFamily="34" charset="0"/>
              </a:rPr>
              <a:t> </a:t>
            </a:r>
            <a:endParaRPr sz="2600" dirty="0">
              <a:latin typeface="Trebuchet MS" panose="020B06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600" dirty="0">
                <a:latin typeface="Trebuchet MS" panose="020B0603020202020204" pitchFamily="34" charset="0"/>
                <a:ea typeface="Consolas"/>
                <a:cs typeface="Consolas"/>
                <a:sym typeface="Consolas"/>
              </a:rPr>
              <a:t>Informatie -&gt; Stage -&gt; Vacatures werkplekleren of eindstages</a:t>
            </a:r>
            <a:endParaRPr sz="2600" dirty="0">
              <a:latin typeface="Trebuchet MS" panose="020B0603020202020204" pitchFamily="34" charset="0"/>
            </a:endParaRPr>
          </a:p>
        </p:txBody>
      </p:sp>
      <p:sp>
        <p:nvSpPr>
          <p:cNvPr id="2" name="Explosie 1 1">
            <a:extLst>
              <a:ext uri="{FF2B5EF4-FFF2-40B4-BE49-F238E27FC236}">
                <a16:creationId xmlns:a16="http://schemas.microsoft.com/office/drawing/2014/main" id="{CB435F9C-387E-9FDB-B578-A74C2713002D}"/>
              </a:ext>
            </a:extLst>
          </p:cNvPr>
          <p:cNvSpPr/>
          <p:nvPr/>
        </p:nvSpPr>
        <p:spPr>
          <a:xfrm>
            <a:off x="6738257" y="-631144"/>
            <a:ext cx="3145971" cy="231865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CV in CANVA?</a:t>
            </a:r>
          </a:p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Pas op &gt; Spam!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119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400"/>
              <a:buFont typeface="Trebuchet MS"/>
              <a:buNone/>
            </a:pPr>
            <a:r>
              <a:rPr lang="nl-NL" sz="3400"/>
              <a:t>Op welke vacature reageer ik?</a:t>
            </a:r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79209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Bedenk bijvoorbeeld: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/>
              <a:t>welke school biedt mij de uitdagingen die ik zoek?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welke school heeft een visie die bij mij past?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welke school heeft schoolontwikkelthema’s die passen bij wat ik wil leren?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met welk type school (ligging, grootte, populatie, concept,..) heb ik nog geen ervaring?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Bedenk ook: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in welke groep heb ik nog niet eerder lesgegeven?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in welke groep moet ik nog meer ervaring opdoen?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welke groep of school past er bij de keuzes die ik maak in mijn persoonlijke leerroute?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119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400"/>
              <a:buFont typeface="Trebuchet MS"/>
              <a:buNone/>
            </a:pPr>
            <a:r>
              <a:rPr lang="nl-NL" sz="3400"/>
              <a:t>In het sollicitatiegesprek:</a:t>
            </a:r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79209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nl-NL" sz="2400"/>
              <a:t>Bedenk welke keuzes in jouw persoonlijke leerroute consequenties hebben voor je stage (bijvoorbeeld een buitenlandstage). Breng deze ter sprake tijdens het gesprek.</a:t>
            </a:r>
            <a:endParaRPr sz="24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nl-NL" sz="2400"/>
              <a:t>Wil je in een bepaalde periode meer stage lopen? Wil je een deel van je stagedagen in een andere groep doorbrengen? Breng ook dat ter sprake in het sollicitatiegesprek.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nl-NL" sz="2400"/>
              <a:t>Stand van zaken studievoortgang.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854075" y="692696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</a:pPr>
            <a:r>
              <a:rPr lang="nl-NL"/>
              <a:t>Bereikbaarheid stagebureau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854075" y="1628800"/>
            <a:ext cx="6291262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Leslie Wal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Liefst per mail stagebureau@iselinge.nl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br>
              <a:rPr lang="nl-NL" sz="2400"/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00" cy="40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Voorlichting VT2</a:t>
            </a:r>
            <a:endParaRPr dirty="0"/>
          </a:p>
        </p:txBody>
      </p:sp>
      <p:sp>
        <p:nvSpPr>
          <p:cNvPr id="204" name="Google Shape;204;p40"/>
          <p:cNvSpPr txBox="1">
            <a:spLocks noGrp="1"/>
          </p:cNvSpPr>
          <p:nvPr>
            <p:ph type="subTitle" idx="1"/>
          </p:nvPr>
        </p:nvSpPr>
        <p:spPr>
          <a:xfrm>
            <a:off x="1268413" y="2919413"/>
            <a:ext cx="64722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nl-NL" dirty="0"/>
              <a:t>Studiejaar 2025-2026</a:t>
            </a:r>
            <a:endParaRPr dirty="0"/>
          </a:p>
          <a:p>
            <a:pPr marL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nl-NL" dirty="0"/>
              <a:t>Informatie over bijzondere stage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018B9-9426-C9F8-572B-F2D38C40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Mogelijkheden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5900A6-E444-27F8-7C6A-422301429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Bijzondere stage binnen een vrije module (6 </a:t>
            </a:r>
            <a:r>
              <a:rPr lang="nl-NL" dirty="0" err="1"/>
              <a:t>ects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8 a 10 dagen, verspreid over een blok of 2 blokken</a:t>
            </a:r>
          </a:p>
          <a:p>
            <a:pPr lvl="1"/>
            <a:endParaRPr lang="nl-NL" dirty="0"/>
          </a:p>
          <a:p>
            <a:endParaRPr lang="nl-NL" dirty="0"/>
          </a:p>
          <a:p>
            <a:r>
              <a:rPr lang="nl-NL" dirty="0"/>
              <a:t>1 blok stage in het buitenland</a:t>
            </a:r>
          </a:p>
        </p:txBody>
      </p:sp>
    </p:spTree>
    <p:extLst>
      <p:ext uri="{BB962C8B-B14F-4D97-AF65-F5344CB8AC3E}">
        <p14:creationId xmlns:p14="http://schemas.microsoft.com/office/powerpoint/2010/main" val="323314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619" y="461819"/>
            <a:ext cx="8129732" cy="1095520"/>
          </a:xfrm>
        </p:spPr>
        <p:txBody>
          <a:bodyPr/>
          <a:lstStyle/>
          <a:p>
            <a:r>
              <a:rPr lang="nl-NL" dirty="0"/>
              <a:t>Bijzondere stage binnen de vrije module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8792" y="1687513"/>
            <a:ext cx="8039521" cy="4694100"/>
          </a:xfrm>
        </p:spPr>
        <p:txBody>
          <a:bodyPr/>
          <a:lstStyle/>
          <a:p>
            <a:r>
              <a:rPr lang="nl-NL" dirty="0"/>
              <a:t>Vrije module (6 </a:t>
            </a:r>
            <a:r>
              <a:rPr lang="nl-NL" dirty="0" err="1"/>
              <a:t>ects</a:t>
            </a:r>
            <a:r>
              <a:rPr lang="nl-NL" dirty="0"/>
              <a:t>) kan i.p.v. een themamodule. </a:t>
            </a:r>
          </a:p>
          <a:p>
            <a:r>
              <a:rPr lang="nl-NL" dirty="0"/>
              <a:t>In goed overleg met je studiecoach vanuit een concreet plan. </a:t>
            </a:r>
          </a:p>
          <a:p>
            <a:r>
              <a:rPr lang="nl-NL" dirty="0"/>
              <a:t>3 voorwaarden: </a:t>
            </a:r>
          </a:p>
          <a:p>
            <a:pPr lvl="1"/>
            <a:r>
              <a:rPr lang="nl-NL" dirty="0"/>
              <a:t>P gehaald, </a:t>
            </a:r>
          </a:p>
          <a:p>
            <a:pPr lvl="1"/>
            <a:r>
              <a:rPr lang="nl-NL" dirty="0"/>
              <a:t>niet meer dan 10 </a:t>
            </a:r>
            <a:r>
              <a:rPr lang="nl-NL" dirty="0" err="1"/>
              <a:t>ects</a:t>
            </a:r>
            <a:r>
              <a:rPr lang="nl-NL" dirty="0"/>
              <a:t> tekort  </a:t>
            </a:r>
          </a:p>
          <a:p>
            <a:pPr lvl="1"/>
            <a:r>
              <a:rPr lang="nl-NL" dirty="0"/>
              <a:t>inhoud komt niet in een van de themamodules aan bod. </a:t>
            </a:r>
          </a:p>
          <a:p>
            <a:pPr marL="11430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10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64" y="327892"/>
            <a:ext cx="8074314" cy="822035"/>
          </a:xfrm>
        </p:spPr>
        <p:txBody>
          <a:bodyPr/>
          <a:lstStyle/>
          <a:p>
            <a:r>
              <a:rPr lang="nl-NL" dirty="0"/>
              <a:t>Mogelijkheden van bijzondere stages binnen een vrije module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9028" y="1379932"/>
            <a:ext cx="8825943" cy="5642842"/>
          </a:xfrm>
        </p:spPr>
        <p:txBody>
          <a:bodyPr/>
          <a:lstStyle/>
          <a:p>
            <a:pPr marL="114300" indent="0">
              <a:buNone/>
            </a:pPr>
            <a:r>
              <a:rPr lang="nl-NL" dirty="0"/>
              <a:t>Bijvoorbeeld: </a:t>
            </a:r>
          </a:p>
          <a:p>
            <a:r>
              <a:rPr lang="nl-NL" dirty="0"/>
              <a:t>Korte stage op een school in de Randstad of SBO (anders dan via een reguliere vacature op onze opleidingsscholen).</a:t>
            </a:r>
          </a:p>
          <a:p>
            <a:r>
              <a:rPr lang="nl-NL" dirty="0"/>
              <a:t>Korte stage in het voortgezet onderwijs.</a:t>
            </a:r>
          </a:p>
          <a:p>
            <a:r>
              <a:rPr lang="nl-NL" dirty="0"/>
              <a:t>Educatieve uitgever</a:t>
            </a:r>
          </a:p>
          <a:p>
            <a:r>
              <a:rPr lang="nl-NL" dirty="0"/>
              <a:t>Onderzoeksbureau </a:t>
            </a:r>
            <a:r>
              <a:rPr lang="nl-NL" dirty="0" err="1"/>
              <a:t>Iselinge</a:t>
            </a:r>
            <a:r>
              <a:rPr lang="nl-NL" dirty="0"/>
              <a:t> (i.o. met Rosanne e/o Simone)</a:t>
            </a:r>
          </a:p>
          <a:p>
            <a:r>
              <a:rPr lang="nl-NL" dirty="0"/>
              <a:t>Educatieve instelling (ministerie van onderwijs, NME centrum, museum, bibliotheek…….)</a:t>
            </a:r>
          </a:p>
          <a:p>
            <a:r>
              <a:rPr lang="nl-NL" dirty="0"/>
              <a:t>Korte buitenlandervaring binnen vrije module.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26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360218" y="703011"/>
            <a:ext cx="8028095" cy="13632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Mogelijkheden voor een korte  buitenlandervaring binnen vrije module</a:t>
            </a:r>
            <a:br>
              <a:rPr lang="nl-NL" dirty="0"/>
            </a:br>
            <a:endParaRPr dirty="0"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360218" y="1687513"/>
            <a:ext cx="8028095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lang="nl-NL" sz="2500" dirty="0"/>
          </a:p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Twee weken weg met </a:t>
            </a:r>
            <a:r>
              <a:rPr lang="nl-NL" dirty="0">
                <a:hlinkClick r:id="rId3"/>
              </a:rPr>
              <a:t>Edukans als </a:t>
            </a:r>
            <a:r>
              <a:rPr lang="nl-NL" dirty="0" err="1">
                <a:hlinkClick r:id="rId3"/>
              </a:rPr>
              <a:t>worldteacher</a:t>
            </a:r>
            <a:r>
              <a:rPr lang="nl-NL" dirty="0"/>
              <a:t> in 2024 o.a. naar Oeganda en Kenia (meelopen met een lokale pabo student en het organiseren van een sportactiviteit) 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Met </a:t>
            </a:r>
            <a:r>
              <a:rPr lang="nl-NL" dirty="0">
                <a:hlinkClick r:id="rId4"/>
              </a:rPr>
              <a:t>Stichting </a:t>
            </a:r>
            <a:r>
              <a:rPr lang="nl-NL" dirty="0" err="1">
                <a:hlinkClick r:id="rId4"/>
              </a:rPr>
              <a:t>Buganala</a:t>
            </a:r>
            <a:r>
              <a:rPr lang="nl-NL" dirty="0">
                <a:hlinkClick r:id="rId4"/>
              </a:rPr>
              <a:t> </a:t>
            </a:r>
            <a:r>
              <a:rPr lang="nl-NL" dirty="0"/>
              <a:t>2 a 3 weken naar Gambia (diverse scholen bezoeken, workshops verzorgen op de pabo, introduceren van onderwijsmateriaal) 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overdekt, persoon, Leren&#10;&#10;Automatisch gegenereerde beschrijving">
            <a:extLst>
              <a:ext uri="{FF2B5EF4-FFF2-40B4-BE49-F238E27FC236}">
                <a16:creationId xmlns:a16="http://schemas.microsoft.com/office/drawing/2014/main" id="{6E9D1D90-6F85-0FE6-C45A-52944D91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72" y="4181404"/>
            <a:ext cx="2400301" cy="17940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4C68A8-E84C-0634-04EA-408F6F90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wrap="square" lIns="68580" tIns="34290" rIns="68580" bIns="34290" anchor="t" anchorCtr="0"/>
          <a:lstStyle/>
          <a:p>
            <a:r>
              <a:rPr lang="nl-NL" dirty="0">
                <a:latin typeface="Trebuchet MS"/>
              </a:rPr>
              <a:t>@Onzegambiareis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609048-0AD6-E99C-5ABA-856E5140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36" y="4682659"/>
            <a:ext cx="3861353" cy="1900028"/>
          </a:xfrm>
        </p:spPr>
        <p:txBody>
          <a:bodyPr spcFirstLastPara="1" wrap="square" lIns="68580" tIns="34290" rIns="68580" bIns="34290" anchor="t" anchorCtr="0"/>
          <a:lstStyle/>
          <a:p>
            <a:pPr marL="0" indent="0">
              <a:buNone/>
            </a:pPr>
            <a:r>
              <a:rPr lang="nl-NL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Femke.bijen@iselinge.nl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Mandy.blok@iselinge.nl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Beau.tebrake@iselinge.nl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Lorin.walterbos@iselinge.nl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Jeroen.luesink@iselinge.nl</a:t>
            </a:r>
            <a:r>
              <a:rPr lang="nl-NL" sz="1200" dirty="0"/>
              <a:t> </a:t>
            </a:r>
          </a:p>
        </p:txBody>
      </p:sp>
      <p:pic>
        <p:nvPicPr>
          <p:cNvPr id="6" name="Afbeelding 5" descr="Afbeelding met kleding, persoon, Kinderkunst, Leren&#10;&#10;Automatisch gegenereerde beschrijving">
            <a:extLst>
              <a:ext uri="{FF2B5EF4-FFF2-40B4-BE49-F238E27FC236}">
                <a16:creationId xmlns:a16="http://schemas.microsoft.com/office/drawing/2014/main" id="{01FF695B-9F84-722C-497A-E6F2CD11F2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063" r="518"/>
          <a:stretch/>
        </p:blipFill>
        <p:spPr>
          <a:xfrm>
            <a:off x="2289894" y="1987414"/>
            <a:ext cx="1767003" cy="2025746"/>
          </a:xfrm>
          <a:prstGeom prst="rect">
            <a:avLst/>
          </a:prstGeom>
        </p:spPr>
      </p:pic>
      <p:pic>
        <p:nvPicPr>
          <p:cNvPr id="7" name="Afbeelding 6" descr="Afbeelding met kleding, persoon, schoeisel, hemel&#10;&#10;Automatisch gegenereerde beschrijving">
            <a:extLst>
              <a:ext uri="{FF2B5EF4-FFF2-40B4-BE49-F238E27FC236}">
                <a16:creationId xmlns:a16="http://schemas.microsoft.com/office/drawing/2014/main" id="{B006043A-FCE6-EDA2-2853-7FDD7F5B4A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083" r="-153" b="9920"/>
          <a:stretch/>
        </p:blipFill>
        <p:spPr>
          <a:xfrm>
            <a:off x="6763858" y="4164265"/>
            <a:ext cx="1928840" cy="1894370"/>
          </a:xfrm>
          <a:prstGeom prst="rect">
            <a:avLst/>
          </a:prstGeom>
        </p:spPr>
      </p:pic>
      <p:pic>
        <p:nvPicPr>
          <p:cNvPr id="8" name="Afbeelding 7" descr="Afbeelding met kleding, persoon, schoeisel, overdekt&#10;&#10;Automatisch gegenereerde beschrijving">
            <a:extLst>
              <a:ext uri="{FF2B5EF4-FFF2-40B4-BE49-F238E27FC236}">
                <a16:creationId xmlns:a16="http://schemas.microsoft.com/office/drawing/2014/main" id="{2D2C2DDE-0FAD-C5B3-F4E4-CA7E2A37CB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514" y="1974942"/>
            <a:ext cx="1925293" cy="2564296"/>
          </a:xfrm>
          <a:prstGeom prst="rect">
            <a:avLst/>
          </a:prstGeom>
        </p:spPr>
      </p:pic>
      <p:pic>
        <p:nvPicPr>
          <p:cNvPr id="9" name="Afbeelding 8" descr="Buganala | Doetinchem">
            <a:extLst>
              <a:ext uri="{FF2B5EF4-FFF2-40B4-BE49-F238E27FC236}">
                <a16:creationId xmlns:a16="http://schemas.microsoft.com/office/drawing/2014/main" id="{CD1C56DB-12A1-5FDF-42B0-95A1B47B2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8388" y="1995871"/>
            <a:ext cx="2607469" cy="985838"/>
          </a:xfrm>
          <a:prstGeom prst="rect">
            <a:avLst/>
          </a:prstGeom>
        </p:spPr>
      </p:pic>
      <p:pic>
        <p:nvPicPr>
          <p:cNvPr id="10" name="Afbeelding 9" descr="Afbeelding met kleding, overdekt, persoon, meubels&#10;&#10;Automatisch gegenereerde beschrijving">
            <a:extLst>
              <a:ext uri="{FF2B5EF4-FFF2-40B4-BE49-F238E27FC236}">
                <a16:creationId xmlns:a16="http://schemas.microsoft.com/office/drawing/2014/main" id="{17E6E198-CCE7-BFF6-735B-9F5D87093C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357" t="15322" r="357"/>
          <a:stretch/>
        </p:blipFill>
        <p:spPr>
          <a:xfrm>
            <a:off x="4380655" y="1962843"/>
            <a:ext cx="1859023" cy="20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1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827584" y="692696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Inhoud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395536" y="1628800"/>
            <a:ext cx="7119937" cy="42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werkplekstage (VT3)</a:t>
            </a:r>
            <a:b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Solliciteren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Buitenlandstage</a:t>
            </a:r>
            <a:b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Stage in SBAO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Bijzondere stage 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854" y="715243"/>
            <a:ext cx="7119900" cy="606300"/>
          </a:xfrm>
        </p:spPr>
        <p:txBody>
          <a:bodyPr/>
          <a:lstStyle/>
          <a:p>
            <a:r>
              <a:rPr lang="nl-NL" dirty="0"/>
              <a:t>Buitenlandstage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425" y="1687513"/>
            <a:ext cx="7605888" cy="4694100"/>
          </a:xfrm>
        </p:spPr>
        <p:txBody>
          <a:bodyPr/>
          <a:lstStyle/>
          <a:p>
            <a:r>
              <a:rPr lang="nl-NL" dirty="0"/>
              <a:t>10 weken (1 blok naar het buitenland) </a:t>
            </a:r>
          </a:p>
          <a:p>
            <a:r>
              <a:rPr lang="nl-NL" dirty="0"/>
              <a:t>Gekoppeld aan een module: </a:t>
            </a:r>
            <a:r>
              <a:rPr lang="nl-NL" dirty="0" err="1"/>
              <a:t>leeftijdspecialisatie</a:t>
            </a:r>
            <a:r>
              <a:rPr lang="nl-NL" dirty="0"/>
              <a:t> of een themamodule.</a:t>
            </a:r>
          </a:p>
          <a:p>
            <a:endParaRPr lang="nl-NL" dirty="0"/>
          </a:p>
          <a:p>
            <a:r>
              <a:rPr lang="nl-NL" dirty="0"/>
              <a:t>4 dagen in de school waarvan 3 dagen in de klas.</a:t>
            </a:r>
          </a:p>
          <a:p>
            <a:endParaRPr lang="nl-NL" dirty="0"/>
          </a:p>
          <a:p>
            <a:r>
              <a:rPr lang="nl-NL" dirty="0"/>
              <a:t>15 dagen mindering op de werkplekstage in Nederland</a:t>
            </a:r>
          </a:p>
        </p:txBody>
      </p:sp>
    </p:spTree>
    <p:extLst>
      <p:ext uri="{BB962C8B-B14F-4D97-AF65-F5344CB8AC3E}">
        <p14:creationId xmlns:p14="http://schemas.microsoft.com/office/powerpoint/2010/main" val="426474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4B98E-BDDC-3D56-FBBC-2A42E41C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buitenlandstage?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3E98C6-9781-0B8D-90E9-E9536BD70E07}"/>
              </a:ext>
            </a:extLst>
          </p:cNvPr>
          <p:cNvSpPr txBox="1"/>
          <p:nvPr/>
        </p:nvSpPr>
        <p:spPr>
          <a:xfrm>
            <a:off x="1268413" y="1796370"/>
            <a:ext cx="7238243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800" dirty="0"/>
              <a:t>• In een ander land zijn ze verder met een</a:t>
            </a:r>
            <a:br>
              <a:rPr lang="nl-NL" sz="2800" dirty="0"/>
            </a:br>
            <a:r>
              <a:rPr lang="nl-NL" sz="2800" dirty="0"/>
              <a:t>  bepaald vakgebied, doelgroep, innovatie. </a:t>
            </a:r>
            <a:endParaRPr lang="nl-NL" dirty="0"/>
          </a:p>
          <a:p>
            <a:r>
              <a:rPr lang="nl-NL" sz="2800" dirty="0"/>
              <a:t>• Ervaring van ‘de minderheid’ zijn. </a:t>
            </a:r>
          </a:p>
          <a:p>
            <a:r>
              <a:rPr lang="nl-NL" sz="2800" dirty="0"/>
              <a:t>• Leren lesgeven met weinig materialen </a:t>
            </a:r>
          </a:p>
          <a:p>
            <a:r>
              <a:rPr lang="nl-NL" sz="2800" dirty="0"/>
              <a:t>• Andere cultuur en talen. </a:t>
            </a:r>
          </a:p>
          <a:p>
            <a:r>
              <a:rPr lang="nl-NL" sz="2800" dirty="0"/>
              <a:t>• Leven, werken, studeren in een multiculturele klas/hbo/uni/samenleving. </a:t>
            </a:r>
          </a:p>
          <a:p>
            <a:r>
              <a:rPr lang="nl-NL" sz="2800" dirty="0"/>
              <a:t>• Zelfstandig functioneren in een nieuwe omgeving</a:t>
            </a:r>
          </a:p>
        </p:txBody>
      </p:sp>
    </p:spTree>
    <p:extLst>
      <p:ext uri="{BB962C8B-B14F-4D97-AF65-F5344CB8AC3E}">
        <p14:creationId xmlns:p14="http://schemas.microsoft.com/office/powerpoint/2010/main" val="360264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A0EFB-6328-7E43-C867-92CAFB27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75415"/>
            <a:ext cx="7898119" cy="650450"/>
          </a:xfrm>
        </p:spPr>
        <p:txBody>
          <a:bodyPr/>
          <a:lstStyle/>
          <a:p>
            <a:r>
              <a:rPr lang="nl-NL" dirty="0"/>
              <a:t>Waarheen?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64A07-0E98-7BD4-EA6F-C09C11F0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96" y="1131216"/>
            <a:ext cx="8284618" cy="5250397"/>
          </a:xfrm>
        </p:spPr>
        <p:txBody>
          <a:bodyPr/>
          <a:lstStyle/>
          <a:p>
            <a:r>
              <a:rPr lang="nl-NL" dirty="0"/>
              <a:t>Je kunt stage lopen op elke (basis)school in de wereld die voldoet aan de criteria: </a:t>
            </a:r>
          </a:p>
          <a:p>
            <a:pPr lvl="1"/>
            <a:r>
              <a:rPr lang="nl-NL" dirty="0"/>
              <a:t>• Je krijgt wekelijks begeleiding. </a:t>
            </a:r>
          </a:p>
          <a:p>
            <a:pPr lvl="1"/>
            <a:r>
              <a:rPr lang="nl-NL" dirty="0"/>
              <a:t>• Je vult geen open vacature op. </a:t>
            </a:r>
          </a:p>
          <a:p>
            <a:pPr lvl="1"/>
            <a:r>
              <a:rPr lang="nl-NL" dirty="0"/>
              <a:t>• Directeur en mentor ondertekenen contract m.b.t. aantal stagedagen, inhoud en begeleiding.</a:t>
            </a:r>
          </a:p>
          <a:p>
            <a:pPr lvl="1"/>
            <a:endParaRPr lang="nl-NL" dirty="0"/>
          </a:p>
          <a:p>
            <a:pPr marL="571500" lvl="1" indent="0">
              <a:buNone/>
            </a:pPr>
            <a:r>
              <a:rPr lang="nl-NL" dirty="0"/>
              <a:t>Binnen Radiant elk jaar:</a:t>
            </a:r>
          </a:p>
          <a:p>
            <a:pPr marL="571500" lvl="1" indent="0">
              <a:buNone/>
            </a:pPr>
            <a:r>
              <a:rPr lang="nl-NL" dirty="0"/>
              <a:t>4 plekken Nepal; </a:t>
            </a:r>
          </a:p>
          <a:p>
            <a:pPr marL="571500" lvl="1" indent="0">
              <a:buNone/>
            </a:pPr>
            <a:r>
              <a:rPr lang="nl-NL" dirty="0"/>
              <a:t>4 plekken Suriname; </a:t>
            </a:r>
          </a:p>
          <a:p>
            <a:pPr marL="571500" lvl="1" indent="0">
              <a:buNone/>
            </a:pPr>
            <a:r>
              <a:rPr lang="nl-NL" dirty="0"/>
              <a:t>2 plekken Curaçao, </a:t>
            </a:r>
          </a:p>
          <a:p>
            <a:pPr marL="571500" lvl="1" indent="0">
              <a:buNone/>
            </a:pPr>
            <a:r>
              <a:rPr lang="nl-NL" dirty="0"/>
              <a:t>2 plekken Aruba of 2 plekken Bonaire</a:t>
            </a:r>
          </a:p>
        </p:txBody>
      </p:sp>
    </p:spTree>
    <p:extLst>
      <p:ext uri="{BB962C8B-B14F-4D97-AF65-F5344CB8AC3E}">
        <p14:creationId xmlns:p14="http://schemas.microsoft.com/office/powerpoint/2010/main" val="423187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017FB-5D5C-8DCB-B042-03A28010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Voorwaarden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A371B-B224-B836-2D38-C61D10D71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DA0AA1-A867-BE63-49E7-13BD62FFBC93}"/>
              </a:ext>
            </a:extLst>
          </p:cNvPr>
          <p:cNvSpPr txBox="1"/>
          <p:nvPr/>
        </p:nvSpPr>
        <p:spPr>
          <a:xfrm>
            <a:off x="1268413" y="1772238"/>
            <a:ext cx="71199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● </a:t>
            </a:r>
          </a:p>
          <a:p>
            <a:endParaRPr lang="nl-NL" dirty="0"/>
          </a:p>
          <a:p>
            <a:r>
              <a:rPr lang="nl-NL" sz="2000" dirty="0"/>
              <a:t>Je voldoet aan het volgende: </a:t>
            </a:r>
          </a:p>
          <a:p>
            <a:r>
              <a:rPr lang="nl-NL" sz="2000" dirty="0"/>
              <a:t>	○ Alle stages gehaald met een voldoende of goed. </a:t>
            </a:r>
          </a:p>
          <a:p>
            <a:r>
              <a:rPr lang="nl-NL" sz="2000" dirty="0"/>
              <a:t>	○ Maximaal 10 </a:t>
            </a:r>
            <a:r>
              <a:rPr lang="nl-NL" sz="2000" dirty="0" err="1"/>
              <a:t>stp</a:t>
            </a:r>
            <a:r>
              <a:rPr lang="nl-NL" sz="2000" dirty="0"/>
              <a:t>. tekort bij aanmelding. </a:t>
            </a:r>
          </a:p>
          <a:p>
            <a:r>
              <a:rPr lang="nl-NL" sz="2000" dirty="0"/>
              <a:t>	○ Voldoende lichamelijk en psychisch gezond. </a:t>
            </a:r>
          </a:p>
          <a:p>
            <a:r>
              <a:rPr lang="nl-NL" sz="2000" dirty="0"/>
              <a:t>	○ Improvisatievermogen en sociale vaardigheden. </a:t>
            </a:r>
          </a:p>
          <a:p>
            <a:r>
              <a:rPr lang="nl-NL" sz="2000" dirty="0"/>
              <a:t>	○ Je beheerst de instructietaal van het land op B2 	niveau. </a:t>
            </a:r>
          </a:p>
          <a:p>
            <a:r>
              <a:rPr lang="nl-NL" sz="2000" dirty="0"/>
              <a:t>	○ Je hebt een realistische planning. </a:t>
            </a:r>
          </a:p>
          <a:p>
            <a:r>
              <a:rPr lang="nl-NL" sz="2000" dirty="0"/>
              <a:t>	</a:t>
            </a:r>
          </a:p>
          <a:p>
            <a:r>
              <a:rPr lang="nl-NL" sz="2000" dirty="0"/>
              <a:t>We doen dossieronderzoek en overleggen met jouw studiecoach, schoolopleider</a:t>
            </a:r>
          </a:p>
        </p:txBody>
      </p:sp>
    </p:spTree>
    <p:extLst>
      <p:ext uri="{BB962C8B-B14F-4D97-AF65-F5344CB8AC3E}">
        <p14:creationId xmlns:p14="http://schemas.microsoft.com/office/powerpoint/2010/main" val="70911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6220D-D96B-BC38-0BAE-E65BF6F0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-141402"/>
            <a:ext cx="8058375" cy="904973"/>
          </a:xfrm>
        </p:spPr>
        <p:txBody>
          <a:bodyPr/>
          <a:lstStyle/>
          <a:p>
            <a:r>
              <a:rPr lang="nl-NL" dirty="0"/>
              <a:t>Wat moet je nu al regelen?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9AA22B-630B-7851-3CD3-E264AC6F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974" y="923827"/>
            <a:ext cx="9012025" cy="5457786"/>
          </a:xfrm>
        </p:spPr>
        <p:txBody>
          <a:bodyPr/>
          <a:lstStyle/>
          <a:p>
            <a:r>
              <a:rPr lang="nl-NL" dirty="0"/>
              <a:t>Gesprek met jouw studiecoach </a:t>
            </a:r>
          </a:p>
          <a:p>
            <a:r>
              <a:rPr lang="nl-NL" dirty="0"/>
              <a:t>Check de voorwaarden. Wees eerlijk naar jezelf! </a:t>
            </a:r>
          </a:p>
          <a:p>
            <a:r>
              <a:rPr lang="nl-NL" dirty="0"/>
              <a:t>Opgeven met het opgaveformulier voor 6 april</a:t>
            </a:r>
          </a:p>
          <a:p>
            <a:r>
              <a:rPr lang="nl-NL" dirty="0"/>
              <a:t>Bereid je voor: wat wil je leren, waarom kun je dat beter leren in het buitenland, hoe past de buitenlandstage in jouw leerroute? </a:t>
            </a:r>
          </a:p>
          <a:p>
            <a:r>
              <a:rPr lang="nl-NL" dirty="0"/>
              <a:t>Maak al een eerste inschatting van de kosten </a:t>
            </a:r>
          </a:p>
          <a:p>
            <a:r>
              <a:rPr lang="nl-NL" dirty="0"/>
              <a:t>Gesprek plannen met de coördinator internationalisering (Ellen Domke of Ester Tuenter, mag in </a:t>
            </a:r>
            <a:r>
              <a:rPr lang="nl-NL" dirty="0" err="1"/>
              <a:t>meertallen</a:t>
            </a:r>
            <a:r>
              <a:rPr lang="nl-NL" dirty="0"/>
              <a:t> week 25-31 maart). </a:t>
            </a:r>
          </a:p>
          <a:p>
            <a:r>
              <a:rPr lang="nl-NL" dirty="0"/>
              <a:t>Neem je wens mee in de sollicitatiegesprekken</a:t>
            </a:r>
          </a:p>
        </p:txBody>
      </p:sp>
    </p:spTree>
    <p:extLst>
      <p:ext uri="{BB962C8B-B14F-4D97-AF65-F5344CB8AC3E}">
        <p14:creationId xmlns:p14="http://schemas.microsoft.com/office/powerpoint/2010/main" val="121569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39001-2974-2761-8DB7-C70DE659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Nog vragen?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52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Werkplekstage</a:t>
            </a: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Een stage van een jaar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15 studiepunten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Twee dagen per week op de werkplek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Eén stageweek per blok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395536" y="514698"/>
            <a:ext cx="727280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  Voorwaarden werkplekstage</a:t>
            </a: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673100" y="1398588"/>
            <a:ext cx="7787332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lang="nl-NL" sz="2400" dirty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r>
              <a:rPr lang="nl-NL" sz="2400" dirty="0"/>
              <a:t>Om toegelaten te worden tot de werkplekstage</a:t>
            </a:r>
            <a:endParaRPr dirty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r>
              <a:rPr lang="nl-NL" sz="2400" dirty="0"/>
              <a:t>dient de student:</a:t>
            </a:r>
            <a:endParaRPr dirty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nl-NL" sz="2400" dirty="0"/>
              <a:t>Alle voorgaande stages met minimaal een voldoende afgesloten</a:t>
            </a:r>
            <a:endParaRPr dirty="0"/>
          </a:p>
          <a:p>
            <a:pPr marL="609600" indent="-609600">
              <a:lnSpc>
                <a:spcPct val="90000"/>
              </a:lnSpc>
              <a:spcBef>
                <a:spcPts val="480"/>
              </a:spcBef>
              <a:buSzPts val="2400"/>
              <a:buFont typeface="Trebuchet MS"/>
              <a:buAutoNum type="arabicPeriod"/>
            </a:pPr>
            <a:r>
              <a:rPr lang="nl-NL" sz="2400" dirty="0"/>
              <a:t>VOG (kosten gaan via het bestuur stageschool)</a:t>
            </a:r>
            <a:endParaRPr dirty="0"/>
          </a:p>
          <a:p>
            <a:pPr marL="60960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741364" y="620688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400"/>
              <a:buFont typeface="Trebuchet MS"/>
              <a:buNone/>
            </a:pPr>
            <a:r>
              <a:rPr lang="nl-NL" sz="3400"/>
              <a:t>Solliciteren naar een werkplek</a:t>
            </a:r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743696" y="1556792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Informatie naar scholen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Sollicitatieprocedure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755576" y="647700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Sollicitatieprocedure</a:t>
            </a:r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body" idx="1"/>
          </p:nvPr>
        </p:nvSpPr>
        <p:spPr>
          <a:xfrm>
            <a:off x="748383" y="1700808"/>
            <a:ext cx="7119937" cy="444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Iedereen solliciteert: 1e ronde </a:t>
            </a:r>
            <a:r>
              <a:rPr lang="nl-NL" sz="2400" b="1" u="sng" dirty="0">
                <a:solidFill>
                  <a:srgbClr val="FF0000"/>
                </a:solidFill>
              </a:rPr>
              <a:t>2</a:t>
            </a:r>
            <a:r>
              <a:rPr lang="nl-NL" sz="2400" dirty="0"/>
              <a:t> brieven met CV naar opleidingsscholen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Overzicht beschikbare plaatsen op #OnderwijsOnline: Informatie &gt; stage &gt; vacatures werkplekleren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nl-NL"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Je kunt </a:t>
            </a:r>
            <a:r>
              <a:rPr lang="nl-NL" sz="2400" b="1" dirty="0"/>
              <a:t>niet</a:t>
            </a:r>
            <a:r>
              <a:rPr lang="nl-NL" sz="2400" dirty="0"/>
              <a:t> zelf een plaats regelen! Je kunt alleen een stageplaats krijgen via een sollicitatie op een vacature op een opleidingsschool.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6475dfaa2_1_5"/>
          <p:cNvSpPr txBox="1">
            <a:spLocks noGrp="1"/>
          </p:cNvSpPr>
          <p:nvPr>
            <p:ph type="title"/>
          </p:nvPr>
        </p:nvSpPr>
        <p:spPr>
          <a:xfrm>
            <a:off x="418668" y="692295"/>
            <a:ext cx="7119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Stage in het SBAO</a:t>
            </a:r>
            <a:endParaRPr/>
          </a:p>
        </p:txBody>
      </p:sp>
      <p:sp>
        <p:nvSpPr>
          <p:cNvPr id="98" name="Google Shape;98;g116475dfaa2_1_5"/>
          <p:cNvSpPr txBox="1">
            <a:spLocks noGrp="1"/>
          </p:cNvSpPr>
          <p:nvPr>
            <p:ph type="body" idx="1"/>
          </p:nvPr>
        </p:nvSpPr>
        <p:spPr>
          <a:xfrm>
            <a:off x="418668" y="1641331"/>
            <a:ext cx="88362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nl-NL" sz="2200" dirty="0"/>
              <a:t>Kiezen voor een werkplek in het SBAO: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Sterker beroep op pedagogische bekwaamheid.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Leerkrachtgedrag afstemmen op </a:t>
            </a:r>
            <a:r>
              <a:rPr lang="nl-NL" sz="2200" dirty="0" err="1"/>
              <a:t>leerlingkenmerken</a:t>
            </a:r>
            <a:r>
              <a:rPr lang="nl-NL" sz="2200" dirty="0"/>
              <a:t> en onderwijsbehoeften.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Begeleiding door een SBAO-deskundige.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Ondersteunende informatie door Nikka te Koppel.</a:t>
            </a:r>
            <a:br>
              <a:rPr lang="nl-NL" sz="2200" dirty="0"/>
            </a:b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nl-NL" sz="2200" dirty="0"/>
              <a:t>Traject: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-"/>
            </a:pPr>
            <a:r>
              <a:rPr lang="nl-NL" sz="2200" dirty="0"/>
              <a:t>Oriënterende bezoeken gedaan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-"/>
            </a:pPr>
            <a:r>
              <a:rPr lang="nl-NL" sz="2200" dirty="0"/>
              <a:t>Solliciteren bij Nieuw Hessen, de Korenburg, Gele Park en SAM.</a:t>
            </a:r>
            <a:endParaRPr sz="2200" dirty="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C2E603A-09F3-8D16-AB9D-64AD39585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>
            <a:extLst>
              <a:ext uri="{FF2B5EF4-FFF2-40B4-BE49-F238E27FC236}">
                <a16:creationId xmlns:a16="http://schemas.microsoft.com/office/drawing/2014/main" id="{B3827F95-1CE1-80B3-66AC-F784B7912A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075" y="692696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</a:pPr>
            <a:r>
              <a:rPr lang="nl-NL" dirty="0"/>
              <a:t>Montessori?</a:t>
            </a:r>
            <a:endParaRPr dirty="0"/>
          </a:p>
        </p:txBody>
      </p:sp>
      <p:sp>
        <p:nvSpPr>
          <p:cNvPr id="122" name="Google Shape;122;p14">
            <a:extLst>
              <a:ext uri="{FF2B5EF4-FFF2-40B4-BE49-F238E27FC236}">
                <a16:creationId xmlns:a16="http://schemas.microsoft.com/office/drawing/2014/main" id="{39E1AFD9-FF46-51B7-71DF-0D1CD677A7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4075" y="1628800"/>
            <a:ext cx="6291262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Overweeg je om te solliciteren op Montessorischool De Pas?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Aansluitend op deze voorlichting &gt; meer informatie hierover.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br>
              <a:rPr lang="nl-NL" sz="240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35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683568" y="529410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 dirty="0"/>
              <a:t>Sollicitatieprocedure</a:t>
            </a:r>
            <a:endParaRPr dirty="0"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683568" y="1275330"/>
            <a:ext cx="7632848" cy="387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 dirty="0"/>
              <a:t>Solliciteren vanaf 2 tot en met 11 april 2025</a:t>
            </a:r>
            <a:endParaRPr lang="nl-NL" dirty="0"/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Vaste week voor de sollicitatiegesprekken week 20 van 12 mei t/m 16 mei 2025.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 dirty="0"/>
              <a:t>In week 21 op 19/20 mei geven de scholen aan de studenten door wie er welkom zijn.</a:t>
            </a:r>
            <a:endParaRPr lang="nl-NL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 dirty="0"/>
              <a:t>Student geeft op 21 mei aan de opleidingsschool door waar hij/zij graag de werkplekstage wil gaan doen.</a:t>
            </a:r>
            <a:endParaRPr lang="nl-NL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 dirty="0"/>
              <a:t>Scholen geven in week 21, op 22 of 23 mei 2025 door aan het stagebureau wie ze hebben aangenomen.</a:t>
            </a:r>
            <a:endParaRPr lang="nl-NL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 dirty="0"/>
              <a:t>Stagebureau zorgt ervoor dat de overzichten weer zijn bijgewerkt voor de tweede sollicitatieronde.</a:t>
            </a:r>
            <a:endParaRPr lang="nl-NL" dirty="0"/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Week 23 vanaf 2 juni 2025 start de tweede sollicitatieronde. Studenten die dan nog geen plaats hebben kunnen verder gaan met solliciteren.</a:t>
            </a:r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r>
              <a:rPr lang="nl-NL" sz="2000" i="1" dirty="0"/>
              <a:t>Drie keer gesolliciteerd en nog geen stageplek? Neem contact op met je </a:t>
            </a:r>
            <a:r>
              <a:rPr lang="nl-NL" sz="2000" i="1" u="sng" dirty="0"/>
              <a:t>studiecoach</a:t>
            </a:r>
            <a:r>
              <a:rPr lang="nl-NL" sz="2000" i="1" dirty="0"/>
              <a:t>. Samen bespreek je waar je aan kunt werken/wat jou kan helpen. Ook het stagebureau kan met je meekijken op welke scholen je kunt solliciteren</a:t>
            </a:r>
            <a:endParaRPr lang="nl-NL" i="1" dirty="0"/>
          </a:p>
          <a:p>
            <a:pPr marL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</a:pP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A0C7416F99448A6FBC2806CF6126" ma:contentTypeVersion="16" ma:contentTypeDescription="Een nieuw document maken." ma:contentTypeScope="" ma:versionID="2e4778d6d9b66fbbd97532ce57345606">
  <xsd:schema xmlns:xsd="http://www.w3.org/2001/XMLSchema" xmlns:xs="http://www.w3.org/2001/XMLSchema" xmlns:p="http://schemas.microsoft.com/office/2006/metadata/properties" xmlns:ns2="482e68f2-a825-47fe-942f-645179b97d06" xmlns:ns3="f0bbb85a-719a-4743-88d2-01dc7aa508eb" targetNamespace="http://schemas.microsoft.com/office/2006/metadata/properties" ma:root="true" ma:fieldsID="fa39391e3f2f3c442853d9f9fc854110" ns2:_="" ns3:_="">
    <xsd:import namespace="482e68f2-a825-47fe-942f-645179b97d06"/>
    <xsd:import namespace="f0bbb85a-719a-4743-88d2-01dc7aa50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8f2-a825-47fe-942f-645179b97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b85a-719a-4743-88d2-01dc7aa508e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2e68f2-a825-47fe-942f-645179b97d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C81349-5531-4E6C-B248-3AEE7CBA5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2e68f2-a825-47fe-942f-645179b97d06"/>
    <ds:schemaRef ds:uri="f0bbb85a-719a-4743-88d2-01dc7aa50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0EAD44-DD47-4E86-B4DC-F623B50FE6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50BD53-A466-4519-8785-1EF86184444B}">
  <ds:schemaRefs>
    <ds:schemaRef ds:uri="http://schemas.microsoft.com/office/2006/metadata/properties"/>
    <ds:schemaRef ds:uri="http://schemas.microsoft.com/office/infopath/2007/PartnerControls"/>
    <ds:schemaRef ds:uri="482e68f2-a825-47fe-942f-645179b97d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1236</Words>
  <Application>Microsoft Office PowerPoint</Application>
  <PresentationFormat>Diavoorstelling (4:3)</PresentationFormat>
  <Paragraphs>169</Paragraphs>
  <Slides>25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Aangepast ontwerp</vt:lpstr>
      <vt:lpstr>Voorlichting aan  VT2 over VT3</vt:lpstr>
      <vt:lpstr>Inhoud</vt:lpstr>
      <vt:lpstr>Werkplekstage</vt:lpstr>
      <vt:lpstr>  Voorwaarden werkplekstage</vt:lpstr>
      <vt:lpstr>Solliciteren naar een werkplek</vt:lpstr>
      <vt:lpstr>Sollicitatieprocedure</vt:lpstr>
      <vt:lpstr>Stage in het SBAO</vt:lpstr>
      <vt:lpstr>Montessori?</vt:lpstr>
      <vt:lpstr>Sollicitatieprocedure</vt:lpstr>
      <vt:lpstr>Solliciteren</vt:lpstr>
      <vt:lpstr>Op welke vacature reageer ik?</vt:lpstr>
      <vt:lpstr>In het sollicitatiegesprek:</vt:lpstr>
      <vt:lpstr>Bereikbaarheid stagebureau</vt:lpstr>
      <vt:lpstr>Voorlichting VT2</vt:lpstr>
      <vt:lpstr>Mogelijkheden</vt:lpstr>
      <vt:lpstr>Bijzondere stage binnen de vrije module</vt:lpstr>
      <vt:lpstr>Mogelijkheden van bijzondere stages binnen een vrije module</vt:lpstr>
      <vt:lpstr>Mogelijkheden voor een korte  buitenlandervaring binnen vrije module </vt:lpstr>
      <vt:lpstr>@Onzegambiareis</vt:lpstr>
      <vt:lpstr>Buitenlandstage </vt:lpstr>
      <vt:lpstr>Waarom een buitenlandstage?</vt:lpstr>
      <vt:lpstr>Waarheen?</vt:lpstr>
      <vt:lpstr>Voorwaarden</vt:lpstr>
      <vt:lpstr>Wat moet je nu al regelen?</vt:lpstr>
      <vt:lpstr> Nog vragen?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aan vr2/va2 over vr3/va3</dc:title>
  <dc:creator>Kevin Kettering</dc:creator>
  <cp:lastModifiedBy>Leslie Wal</cp:lastModifiedBy>
  <cp:revision>65</cp:revision>
  <dcterms:created xsi:type="dcterms:W3CDTF">2019-03-20T13:21:12Z</dcterms:created>
  <dcterms:modified xsi:type="dcterms:W3CDTF">2025-02-26T07:16:17Z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0x0101003FD4A0C7416F99448A6FBC2806CF6126</vt:lpwstr>
  </property>
  <property fmtid="{D5CDD505-2E9C-101B-9397-08002B2CF9AE}" pid="3" name="MediaServiceImageTags">
    <vt:lpwstr/>
  </property>
  <property fmtid="{D5CDD505-2E9C-101B-9397-08002B2CF9AE}" pid="4" name="MSIP_Label_44d050f3-850d-4310-850a-31ea13e04063_Enabled">
    <vt:lpwstr>true</vt:lpwstr>
  </property>
  <property fmtid="{D5CDD505-2E9C-101B-9397-08002B2CF9AE}" pid="5" name="MSIP_Label_44d050f3-850d-4310-850a-31ea13e04063_SetDate">
    <vt:lpwstr>2025-02-10T09:45:21Z</vt:lpwstr>
  </property>
  <property fmtid="{D5CDD505-2E9C-101B-9397-08002B2CF9AE}" pid="6" name="MSIP_Label_44d050f3-850d-4310-850a-31ea13e04063_Method">
    <vt:lpwstr>Standard</vt:lpwstr>
  </property>
  <property fmtid="{D5CDD505-2E9C-101B-9397-08002B2CF9AE}" pid="7" name="MSIP_Label_44d050f3-850d-4310-850a-31ea13e04063_Name">
    <vt:lpwstr>defa4170-0d19-0005-0004-bc88714345d2</vt:lpwstr>
  </property>
  <property fmtid="{D5CDD505-2E9C-101B-9397-08002B2CF9AE}" pid="8" name="MSIP_Label_44d050f3-850d-4310-850a-31ea13e04063_SiteId">
    <vt:lpwstr>6200b37c-a03e-4996-ab02-6f5b017bb20f</vt:lpwstr>
  </property>
  <property fmtid="{D5CDD505-2E9C-101B-9397-08002B2CF9AE}" pid="9" name="MSIP_Label_44d050f3-850d-4310-850a-31ea13e04063_ActionId">
    <vt:lpwstr>28550b98-3012-49df-bbda-6a6480e06267</vt:lpwstr>
  </property>
  <property fmtid="{D5CDD505-2E9C-101B-9397-08002B2CF9AE}" pid="10" name="MSIP_Label_44d050f3-850d-4310-850a-31ea13e04063_ContentBits">
    <vt:lpwstr>0</vt:lpwstr>
  </property>
  <property fmtid="{D5CDD505-2E9C-101B-9397-08002B2CF9AE}" pid="11" name="MSIP_Label_44d050f3-850d-4310-850a-31ea13e04063_Tag">
    <vt:lpwstr>10, 3, 0, 2</vt:lpwstr>
  </property>
</Properties>
</file>